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6" r:id="rId5"/>
    <p:sldId id="257" r:id="rId6"/>
    <p:sldId id="258" r:id="rId7"/>
    <p:sldId id="259" r:id="rId8"/>
    <p:sldId id="273" r:id="rId9"/>
    <p:sldId id="276" r:id="rId10"/>
    <p:sldId id="261" r:id="rId11"/>
    <p:sldId id="272" r:id="rId12"/>
    <p:sldId id="262" r:id="rId13"/>
    <p:sldId id="264" r:id="rId14"/>
    <p:sldId id="265" r:id="rId15"/>
    <p:sldId id="267" r:id="rId16"/>
    <p:sldId id="277" r:id="rId17"/>
    <p:sldId id="274" r:id="rId18"/>
    <p:sldId id="270" r:id="rId19"/>
    <p:sldId id="271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  <a:srgbClr val="5236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1F1190-CCFD-4442-9C3B-FE522FA2FB85}" v="2" dt="2026-06-28T22:51:46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93" autoAdjust="0"/>
  </p:normalViewPr>
  <p:slideViewPr>
    <p:cSldViewPr snapToGrid="0">
      <p:cViewPr varScale="1">
        <p:scale>
          <a:sx n="75" d="100"/>
          <a:sy n="75" d="100"/>
        </p:scale>
        <p:origin x="136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i Gordon" userId="729cb2d5-1cc6-4293-a2d6-cc7e30b763ea" providerId="ADAL" clId="{353E9EEB-3ABE-45C1-A90D-F53D898827BF}"/>
    <pc:docChg chg="undo custSel addSld delSld modSld">
      <pc:chgData name="Bri Gordon" userId="729cb2d5-1cc6-4293-a2d6-cc7e30b763ea" providerId="ADAL" clId="{353E9EEB-3ABE-45C1-A90D-F53D898827BF}" dt="2026-06-28T22:51:46.989" v="104"/>
      <pc:docMkLst>
        <pc:docMk/>
      </pc:docMkLst>
      <pc:sldChg chg="modNotesTx">
        <pc:chgData name="Bri Gordon" userId="729cb2d5-1cc6-4293-a2d6-cc7e30b763ea" providerId="ADAL" clId="{353E9EEB-3ABE-45C1-A90D-F53D898827BF}" dt="2026-06-16T15:49:34.362" v="101" actId="20577"/>
        <pc:sldMkLst>
          <pc:docMk/>
          <pc:sldMk cId="1418732787" sldId="267"/>
        </pc:sldMkLst>
      </pc:sldChg>
      <pc:sldChg chg="modNotesTx">
        <pc:chgData name="Bri Gordon" userId="729cb2d5-1cc6-4293-a2d6-cc7e30b763ea" providerId="ADAL" clId="{353E9EEB-3ABE-45C1-A90D-F53D898827BF}" dt="2026-06-16T15:49:18.598" v="92" actId="20577"/>
        <pc:sldMkLst>
          <pc:docMk/>
          <pc:sldMk cId="2969078664" sldId="273"/>
        </pc:sldMkLst>
      </pc:sldChg>
      <pc:sldChg chg="modSp modNotesTx">
        <pc:chgData name="Bri Gordon" userId="729cb2d5-1cc6-4293-a2d6-cc7e30b763ea" providerId="ADAL" clId="{353E9EEB-3ABE-45C1-A90D-F53D898827BF}" dt="2026-06-28T22:51:46.989" v="104"/>
        <pc:sldMkLst>
          <pc:docMk/>
          <pc:sldMk cId="2340233630" sldId="275"/>
        </pc:sldMkLst>
        <pc:picChg chg="mod">
          <ac:chgData name="Bri Gordon" userId="729cb2d5-1cc6-4293-a2d6-cc7e30b763ea" providerId="ADAL" clId="{353E9EEB-3ABE-45C1-A90D-F53D898827BF}" dt="2026-06-28T22:51:46.989" v="104"/>
          <ac:picMkLst>
            <pc:docMk/>
            <pc:sldMk cId="2340233630" sldId="275"/>
            <ac:picMk id="17" creationId="{BED4D639-113A-6C61-B3D3-DF1075ACDA42}"/>
          </ac:picMkLst>
        </pc:picChg>
        <pc:picChg chg="mod">
          <ac:chgData name="Bri Gordon" userId="729cb2d5-1cc6-4293-a2d6-cc7e30b763ea" providerId="ADAL" clId="{353E9EEB-3ABE-45C1-A90D-F53D898827BF}" dt="2026-06-28T22:51:28.887" v="103"/>
          <ac:picMkLst>
            <pc:docMk/>
            <pc:sldMk cId="2340233630" sldId="275"/>
            <ac:picMk id="19" creationId="{F3F3E64D-1FE6-7538-4558-D825DEA9DFD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5EE05-5358-48FE-A3B1-8785E9FDD21A}" type="datetimeFigureOut">
              <a:rPr lang="en-US" smtClean="0"/>
              <a:t>6/28/2026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AFA39-9AEB-4641-AC9B-9AC5AADBA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713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r>
              <a:rPr lang="en-CA" dirty="0"/>
              <a:t>https://www.pexels.com/photo/man-examining-a-persons-mouth-with-dental-tool-6627427/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620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r>
              <a:rPr lang="en-CA" dirty="0"/>
              <a:t>1) https://www.pexels.com/photo/woman-having-dental-check-up-3845654/</a:t>
            </a:r>
          </a:p>
          <a:p>
            <a:r>
              <a:rPr lang="en-CA" dirty="0"/>
              <a:t>2) https://www.pexels.com/photo/selective-focus-photo-of-a-dentist-demonstrating-how-to-brush-teeth-6627315/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8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https://www.pexels.com/photo/waiting-room-in-a-hospital-8459996/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https://www.pexels.com/photo/close-up-of-toy-blocks-4491702/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723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https://www.pexels.com/photo/dental-chair-and-equipment-in-a-clinic-6812480/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https://www.pexels.com/photo/a-close-up-of-dental-instruments-6812481/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893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https://www.pexels.com/photo/closeup-photography-of-brown-teddy-bear-1019471/</a:t>
            </a:r>
          </a:p>
          <a:p>
            <a:pPr marL="228600" indent="-228600">
              <a:buAutoNum type="arabicParenR"/>
            </a:pPr>
            <a:r>
              <a:rPr lang="en-CA" dirty="0"/>
              <a:t>https://www.pexels.com/photo/person-holding-blue-yellow-and-red-plastic-toy-11477550/</a:t>
            </a:r>
          </a:p>
          <a:p>
            <a:pPr marL="228600" indent="-228600">
              <a:buAutoNum type="arabicParenR"/>
            </a:pPr>
            <a:endParaRPr lang="en-CA" dirty="0"/>
          </a:p>
          <a:p>
            <a:pPr marL="228600" indent="-228600">
              <a:buAutoNum type="arabicParenR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528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95E45-4E37-F700-1A79-007B439B0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17A599-3629-C735-6C0B-EBAABFCA38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5C1362-E4BD-AE1F-19B4-6D05BD6BBA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 </a:t>
            </a:r>
          </a:p>
          <a:p>
            <a:r>
              <a:rPr lang="en-CA" dirty="0"/>
              <a:t>https://www.pexels.com/photo/woman-in-black-blazer-sitting-on-dental-chair-5355825/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5A30A-5B70-3233-0CB3-FDC0B68427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139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Pexels</a:t>
            </a:r>
            <a:r>
              <a:rPr lang="en-US" dirty="0"/>
              <a:t>: </a:t>
            </a:r>
          </a:p>
          <a:p>
            <a:r>
              <a:rPr lang="en-US" dirty="0"/>
              <a:t>https://www.pexels.com/photo/a-dentist-checking-on-patient-s-teeth-5621997/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15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 </a:t>
            </a:r>
          </a:p>
          <a:p>
            <a:r>
              <a:rPr lang="en-CA" dirty="0"/>
              <a:t>https://www.pexels.com/photo/a-boy-in-long-sleeves-sitting-on-a-dental-chair-6627383/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840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 </a:t>
            </a:r>
          </a:p>
          <a:p>
            <a:r>
              <a:rPr lang="en-CA" dirty="0"/>
              <a:t>https://www.pexels.com/photo/dentist-curing-patient-teeth-6627453/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583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r>
              <a:rPr lang="en-CA" dirty="0"/>
              <a:t>1) https://www.pexels.com/photo/unrecognizable-crop-dentist-in-latex-gloves-examining-teeth-of-patient-in-clinic-3881451/</a:t>
            </a:r>
          </a:p>
          <a:p>
            <a:r>
              <a:rPr lang="en-CA" dirty="0"/>
              <a:t>2) https://www.pexels.com/photo/dentist-checking-teeth-of-patient-7800657/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73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 </a:t>
            </a:r>
          </a:p>
          <a:p>
            <a:r>
              <a:rPr lang="en-CA" dirty="0"/>
              <a:t>https://www.pexels.com/photo/a-woman-having-a-dental-check-up-4269683/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630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</a:t>
            </a:r>
            <a:br>
              <a:rPr lang="en-CA" dirty="0"/>
            </a:br>
            <a:r>
              <a:rPr lang="en-CA" dirty="0"/>
              <a:t>https://www.pexels.com/video/close-up-of-a-patient-being-examined-by-a-dentist-6502320/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313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22F61-D759-7C66-B1E4-22CDB645D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0B559-A20B-22D9-81B5-F66936C0D1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CC66CB-8EB0-45CB-23AD-33D0155FB6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 </a:t>
            </a:r>
          </a:p>
          <a:p>
            <a:r>
              <a:rPr lang="en-CA" dirty="0"/>
              <a:t>1) https://www.pexels.com/photo/close-up-shot-of-a-girl-having-a-dental-checkup-6501922/</a:t>
            </a:r>
          </a:p>
          <a:p>
            <a:r>
              <a:rPr lang="en-CA" dirty="0"/>
              <a:t>2) https://www.pexels.com/photo/a-medical-professional-using-a-dental-equipment-on-a-patient-6627478/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FFA4E6-0158-787C-1608-FAF11E92F8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0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Canva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534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</a:t>
            </a:r>
          </a:p>
          <a:p>
            <a:r>
              <a:rPr lang="en-CA" dirty="0"/>
              <a:t>1) https://www.pexels.com/photo/close-up-of-colorful-toothbrushes-19147368/</a:t>
            </a:r>
          </a:p>
          <a:p>
            <a:r>
              <a:rPr lang="en-CA" dirty="0"/>
              <a:t>2) https://www.pexels.com/photo/girl-in-purple-hoodie-sitting-on-blue-chair-7800561/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113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Pexels: </a:t>
            </a:r>
          </a:p>
          <a:p>
            <a:r>
              <a:rPr lang="en-CA" dirty="0"/>
              <a:t>https://www.pexels.com/photo/dentist-and-her-patient-posing-at-the-camera-12917374/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8200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FAFA39-9AEB-4641-AC9B-9AC5AADBA9E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19C0323-2A52-F47D-F190-2EA4F71D337D}"/>
              </a:ext>
            </a:extLst>
          </p:cNvPr>
          <p:cNvGrpSpPr/>
          <p:nvPr userDrawn="1"/>
        </p:nvGrpSpPr>
        <p:grpSpPr>
          <a:xfrm>
            <a:off x="0" y="6116135"/>
            <a:ext cx="9144000" cy="741865"/>
            <a:chOff x="0" y="6116135"/>
            <a:chExt cx="9144000" cy="74186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ACC5421-96C1-3CD5-0518-ED1D48976CD7}"/>
                </a:ext>
              </a:extLst>
            </p:cNvPr>
            <p:cNvSpPr/>
            <p:nvPr userDrawn="1"/>
          </p:nvSpPr>
          <p:spPr>
            <a:xfrm>
              <a:off x="0" y="6116135"/>
              <a:ext cx="9144000" cy="741865"/>
            </a:xfrm>
            <a:prstGeom prst="rect">
              <a:avLst/>
            </a:prstGeom>
            <a:solidFill>
              <a:srgbClr val="5236B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70F2126-1640-DF50-3FD2-32F5E3A362AF}"/>
                </a:ext>
              </a:extLst>
            </p:cNvPr>
            <p:cNvGrpSpPr/>
            <p:nvPr userDrawn="1"/>
          </p:nvGrpSpPr>
          <p:grpSpPr>
            <a:xfrm>
              <a:off x="6587501" y="6217879"/>
              <a:ext cx="2303578" cy="506651"/>
              <a:chOff x="1589542" y="9349049"/>
              <a:chExt cx="2303578" cy="506651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2485A4-5851-B67A-EFCE-A28527B3E9A0}"/>
                  </a:ext>
                </a:extLst>
              </p:cNvPr>
              <p:cNvSpPr txBox="1"/>
              <p:nvPr userDrawn="1"/>
            </p:nvSpPr>
            <p:spPr>
              <a:xfrm>
                <a:off x="1589542" y="9417708"/>
                <a:ext cx="17526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aidecanada.ca</a:t>
                </a:r>
              </a:p>
            </p:txBody>
          </p:sp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D68F4C0B-5D30-C803-F234-FC98BD9A718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39418" y="9349049"/>
                <a:ext cx="553702" cy="506651"/>
              </a:xfrm>
              <a:prstGeom prst="rect">
                <a:avLst/>
              </a:prstGeom>
            </p:spPr>
          </p:pic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E686112-8C0B-FF07-C0F5-10927A3A19A4}"/>
                </a:ext>
              </a:extLst>
            </p:cNvPr>
            <p:cNvGrpSpPr/>
            <p:nvPr userDrawn="1"/>
          </p:nvGrpSpPr>
          <p:grpSpPr>
            <a:xfrm>
              <a:off x="252921" y="6209959"/>
              <a:ext cx="2975618" cy="522492"/>
              <a:chOff x="2341809" y="9326432"/>
              <a:chExt cx="2975618" cy="522492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62A689B-D2B6-1B59-73A5-33ECBE11375D}"/>
                  </a:ext>
                </a:extLst>
              </p:cNvPr>
              <p:cNvSpPr txBox="1"/>
              <p:nvPr userDrawn="1"/>
            </p:nvSpPr>
            <p:spPr>
              <a:xfrm>
                <a:off x="2686653" y="9403012"/>
                <a:ext cx="26307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b="1" u="none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centreforautismab.ca</a:t>
                </a:r>
              </a:p>
            </p:txBody>
          </p: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483ECB91-924C-A9F5-899E-83365044828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5228"/>
              <a:stretch>
                <a:fillRect/>
              </a:stretch>
            </p:blipFill>
            <p:spPr>
              <a:xfrm>
                <a:off x="2341809" y="9326432"/>
                <a:ext cx="432879" cy="522492"/>
              </a:xfrm>
              <a:prstGeom prst="rect">
                <a:avLst/>
              </a:prstGeom>
            </p:spPr>
          </p:pic>
        </p:grp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05200" y="6286538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algn="ctr"/>
            <a:fld id="{1501577A-1A5F-46A7-A3E9-691D551DADE8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44882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9125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739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6587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5876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8816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5043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0175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1811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9127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486C556-4AED-404B-9934-DBEDA245BAF8}" type="datetimeFigureOut">
              <a:rPr lang="en-CA" smtClean="0"/>
              <a:t>2026-06-28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1577A-1A5F-46A7-A3E9-691D551DADE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7283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13CD8B6-19E4-FEB6-1E3F-A8E54843B698}"/>
              </a:ext>
            </a:extLst>
          </p:cNvPr>
          <p:cNvGrpSpPr/>
          <p:nvPr userDrawn="1"/>
        </p:nvGrpSpPr>
        <p:grpSpPr>
          <a:xfrm>
            <a:off x="0" y="6116135"/>
            <a:ext cx="9144000" cy="741865"/>
            <a:chOff x="0" y="6116135"/>
            <a:chExt cx="9144000" cy="74186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C9F12A0-F7FD-BDB7-C817-A74DF26CCC08}"/>
                </a:ext>
              </a:extLst>
            </p:cNvPr>
            <p:cNvSpPr/>
            <p:nvPr userDrawn="1"/>
          </p:nvSpPr>
          <p:spPr>
            <a:xfrm>
              <a:off x="0" y="6116135"/>
              <a:ext cx="9144000" cy="741865"/>
            </a:xfrm>
            <a:prstGeom prst="rect">
              <a:avLst/>
            </a:prstGeom>
            <a:solidFill>
              <a:srgbClr val="5236B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6B63DC7-1F92-6DEB-95FF-890DC6CD67C6}"/>
                </a:ext>
              </a:extLst>
            </p:cNvPr>
            <p:cNvGrpSpPr/>
            <p:nvPr userDrawn="1"/>
          </p:nvGrpSpPr>
          <p:grpSpPr>
            <a:xfrm>
              <a:off x="6587501" y="6217879"/>
              <a:ext cx="2303578" cy="506651"/>
              <a:chOff x="1589542" y="9349049"/>
              <a:chExt cx="2303578" cy="506651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D4F391E-6439-130C-1DD3-F3181D3E4457}"/>
                  </a:ext>
                </a:extLst>
              </p:cNvPr>
              <p:cNvSpPr txBox="1"/>
              <p:nvPr userDrawn="1"/>
            </p:nvSpPr>
            <p:spPr>
              <a:xfrm>
                <a:off x="1589542" y="9417708"/>
                <a:ext cx="17526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b="1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aidecanada.ca</a:t>
                </a:r>
              </a:p>
            </p:txBody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25AED8FD-7EBD-D4E4-91EB-978A6118781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39418" y="9349049"/>
                <a:ext cx="553702" cy="506651"/>
              </a:xfrm>
              <a:prstGeom prst="rect">
                <a:avLst/>
              </a:prstGeom>
            </p:spPr>
          </p:pic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50D945C-60EF-AC3F-7F55-FAF7106F7620}"/>
                </a:ext>
              </a:extLst>
            </p:cNvPr>
            <p:cNvGrpSpPr/>
            <p:nvPr userDrawn="1"/>
          </p:nvGrpSpPr>
          <p:grpSpPr>
            <a:xfrm>
              <a:off x="252921" y="6209959"/>
              <a:ext cx="2975618" cy="522492"/>
              <a:chOff x="2341809" y="9326432"/>
              <a:chExt cx="2975618" cy="522492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6573F1A-A3FB-6440-2AB6-A3B77163787C}"/>
                  </a:ext>
                </a:extLst>
              </p:cNvPr>
              <p:cNvSpPr txBox="1"/>
              <p:nvPr userDrawn="1"/>
            </p:nvSpPr>
            <p:spPr>
              <a:xfrm>
                <a:off x="2686653" y="9403012"/>
                <a:ext cx="263077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b="1" u="none" dirty="0">
                    <a:solidFill>
                      <a:schemeClr val="bg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centreforautismab.ca</a:t>
                </a:r>
              </a:p>
            </p:txBody>
          </p:sp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3BE20165-401D-2C46-785C-CF9FAF9EBEB8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5228"/>
              <a:stretch>
                <a:fillRect/>
              </a:stretch>
            </p:blipFill>
            <p:spPr>
              <a:xfrm>
                <a:off x="2341809" y="9326432"/>
                <a:ext cx="432879" cy="522492"/>
              </a:xfrm>
              <a:prstGeom prst="rect">
                <a:avLst/>
              </a:prstGeom>
            </p:spPr>
          </p:pic>
        </p:grpSp>
      </p:grp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25ADA650-65CA-B049-16F6-77EB7FCB91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286538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algn="ctr"/>
            <a:fld id="{1501577A-1A5F-46A7-A3E9-691D551DADE8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82583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hyperlink" Target="https://aidecanada.ca/" TargetMode="External"/><Relationship Id="rId7" Type="http://schemas.openxmlformats.org/officeDocument/2006/relationships/hyperlink" Target="https://aidecanada.ca/resources/learn/asd-id-core-knowledge/supporting-dental-visits-and-oral-hygiene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hyperlink" Target="https://centreforautismab.ca/" TargetMode="External"/><Relationship Id="rId10" Type="http://schemas.openxmlformats.org/officeDocument/2006/relationships/image" Target="../media/image31.png"/><Relationship Id="rId4" Type="http://schemas.openxmlformats.org/officeDocument/2006/relationships/image" Target="../media/image28.png"/><Relationship Id="rId9" Type="http://schemas.openxmlformats.org/officeDocument/2006/relationships/hyperlink" Target="https://aidecanada.ca/resources/learn/asd-id-core-knowledge/going-to-the-dentist-a-toolkit-to-support-dental-visits-and-dental-practitione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443AC9-9326-64CB-5CA4-D7812C169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083" y="1665622"/>
            <a:ext cx="6209829" cy="41398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A746B4-9922-E041-C756-194D93050EB2}"/>
              </a:ext>
            </a:extLst>
          </p:cNvPr>
          <p:cNvSpPr txBox="1"/>
          <p:nvPr/>
        </p:nvSpPr>
        <p:spPr>
          <a:xfrm>
            <a:off x="328958" y="381932"/>
            <a:ext cx="848607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noProof="0" dirty="0">
                <a:solidFill>
                  <a:srgbClr val="5236B8"/>
                </a:solidFill>
              </a:rPr>
              <a:t>GOING TO THE DENTIST</a:t>
            </a:r>
          </a:p>
          <a:p>
            <a:pPr algn="ctr"/>
            <a:r>
              <a:rPr lang="en-CA" sz="2800" b="1" noProof="0" dirty="0">
                <a:solidFill>
                  <a:srgbClr val="5236B8"/>
                </a:solidFill>
              </a:rPr>
              <a:t>A Social Story</a:t>
            </a:r>
          </a:p>
        </p:txBody>
      </p:sp>
    </p:spTree>
    <p:extLst>
      <p:ext uri="{BB962C8B-B14F-4D97-AF65-F5344CB8AC3E}">
        <p14:creationId xmlns:p14="http://schemas.microsoft.com/office/powerpoint/2010/main" val="681129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764704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The Dentist is a teeth doctor.</a:t>
            </a:r>
          </a:p>
          <a:p>
            <a:pPr algn="ctr"/>
            <a:r>
              <a:rPr lang="en-CA" sz="3600" noProof="0" dirty="0"/>
              <a:t>They take care of my teeth.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EBACFA-04B5-A1D8-50E1-8825669CE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361915"/>
            <a:ext cx="4585182" cy="30567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C99EF0-3DCD-BC48-CF99-DC56E0F68F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729" t="37400" r="10524" b="18027"/>
          <a:stretch>
            <a:fillRect/>
          </a:stretch>
        </p:blipFill>
        <p:spPr>
          <a:xfrm>
            <a:off x="5148064" y="2361915"/>
            <a:ext cx="3600401" cy="305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71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96092"/>
            <a:ext cx="820891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CA" sz="3200" noProof="0" dirty="0"/>
              <a:t>When I go to the dentist, I may need to wait for my turn in the waiting room or car.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4951410"/>
            <a:ext cx="810624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CA" sz="3200" noProof="0" dirty="0"/>
              <a:t>I can play with toys, a tablet, or a book when I wait.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749BC8-905C-8693-C1D0-E68C31EC11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00" t="18107" r="3538" b="13382"/>
          <a:stretch>
            <a:fillRect/>
          </a:stretch>
        </p:blipFill>
        <p:spPr>
          <a:xfrm>
            <a:off x="467544" y="1937412"/>
            <a:ext cx="5256584" cy="28493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80BBEB-54D8-BF5A-3F9C-41306CF10E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735" b="7110"/>
          <a:stretch>
            <a:fillRect/>
          </a:stretch>
        </p:blipFill>
        <p:spPr>
          <a:xfrm>
            <a:off x="6012160" y="1937411"/>
            <a:ext cx="2561630" cy="284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3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29535"/>
            <a:ext cx="792088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CA" sz="3200" noProof="0" dirty="0"/>
              <a:t>When it is my turn to see the dentist, I will go into a room with a special chair and dentist tools.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4E7344-28DA-FC7B-9786-9F3E6D23F4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350" b="5510"/>
          <a:stretch>
            <a:fillRect/>
          </a:stretch>
        </p:blipFill>
        <p:spPr>
          <a:xfrm>
            <a:off x="539552" y="2051407"/>
            <a:ext cx="3188944" cy="37779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4AD311-A56C-B7B5-2483-30B0F75E5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2751547"/>
            <a:ext cx="4608512" cy="307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59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03334-A24B-3CCA-AADA-D6E322948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042" y="83219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noProof="0" dirty="0">
                <a:ea typeface="Calibri"/>
                <a:cs typeface="Calibri"/>
              </a:rPr>
              <a:t>I can bring my favourite items from home to help me feel comfortable.</a:t>
            </a:r>
            <a:endParaRPr lang="en-CA" noProof="0" dirty="0"/>
          </a:p>
        </p:txBody>
      </p:sp>
      <p:pic>
        <p:nvPicPr>
          <p:cNvPr id="6" name="Picture 5" descr="A hand touching a colorful toy&#10;&#10;AI-generated content may be incorrect.">
            <a:extLst>
              <a:ext uri="{FF2B5EF4-FFF2-40B4-BE49-F238E27FC236}">
                <a16:creationId xmlns:a16="http://schemas.microsoft.com/office/drawing/2014/main" id="{4D702844-29FF-65B2-43DB-157A2FA80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117" y="2538280"/>
            <a:ext cx="3688913" cy="2459456"/>
          </a:xfrm>
          <a:prstGeom prst="rect">
            <a:avLst/>
          </a:prstGeom>
        </p:spPr>
      </p:pic>
      <p:pic>
        <p:nvPicPr>
          <p:cNvPr id="4" name="Picture 3" descr="A large, soft, brown teddy bear is gently being held by a person wearing striped striped clothing, with a blurred background.&#10;&#10;AI-generated content may be incorrect.">
            <a:extLst>
              <a:ext uri="{FF2B5EF4-FFF2-40B4-BE49-F238E27FC236}">
                <a16:creationId xmlns:a16="http://schemas.microsoft.com/office/drawing/2014/main" id="{DCF250DB-FA2F-D922-1B81-D7C5BE08E2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483" y="2538280"/>
            <a:ext cx="3505545" cy="245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78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C119B-AA02-4C72-F357-BA97D86C3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3F0EBB-5280-A198-8E11-1D9EE2B34E7A}"/>
              </a:ext>
            </a:extLst>
          </p:cNvPr>
          <p:cNvSpPr txBox="1"/>
          <p:nvPr/>
        </p:nvSpPr>
        <p:spPr>
          <a:xfrm>
            <a:off x="999681" y="359278"/>
            <a:ext cx="71377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I will sit on the chair. The chair can move up, down, and lean back.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B640A02-82CD-3B24-57EA-C9B92B8EC67C}"/>
              </a:ext>
            </a:extLst>
          </p:cNvPr>
          <p:cNvGrpSpPr/>
          <p:nvPr/>
        </p:nvGrpSpPr>
        <p:grpSpPr>
          <a:xfrm>
            <a:off x="496413" y="1838960"/>
            <a:ext cx="8251711" cy="3860800"/>
            <a:chOff x="2162236" y="2263573"/>
            <a:chExt cx="8251711" cy="38608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DF9A5FA-A8EB-A812-67BE-A1C498672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7009" t="30134" r="2065" b="3034"/>
            <a:stretch>
              <a:fillRect/>
            </a:stretch>
          </p:blipFill>
          <p:spPr>
            <a:xfrm>
              <a:off x="2162236" y="2263573"/>
              <a:ext cx="6146106" cy="3860800"/>
            </a:xfrm>
            <a:prstGeom prst="rect">
              <a:avLst/>
            </a:prstGeom>
          </p:spPr>
        </p:pic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C1ADE891-C940-B982-6F3F-D16DB68A84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86800" y="3609689"/>
              <a:ext cx="0" cy="1649094"/>
            </a:xfrm>
            <a:prstGeom prst="straightConnector1">
              <a:avLst/>
            </a:prstGeom>
            <a:ln w="53975">
              <a:solidFill>
                <a:srgbClr val="5236B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4F68BDFF-5810-66DB-1E43-64F77CBE41C7}"/>
                </a:ext>
              </a:extLst>
            </p:cNvPr>
            <p:cNvCxnSpPr>
              <a:cxnSpLocks/>
            </p:cNvCxnSpPr>
            <p:nvPr/>
          </p:nvCxnSpPr>
          <p:spPr>
            <a:xfrm>
              <a:off x="9305264" y="3639165"/>
              <a:ext cx="0" cy="1622044"/>
            </a:xfrm>
            <a:prstGeom prst="straightConnector1">
              <a:avLst/>
            </a:prstGeom>
            <a:ln w="53975">
              <a:solidFill>
                <a:srgbClr val="5236B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B123C2A-F377-FE3D-B374-74DF49FAE9E6}"/>
                </a:ext>
              </a:extLst>
            </p:cNvPr>
            <p:cNvSpPr txBox="1"/>
            <p:nvPr/>
          </p:nvSpPr>
          <p:spPr>
            <a:xfrm>
              <a:off x="8427586" y="3973464"/>
              <a:ext cx="6111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b="1" noProof="0" dirty="0">
                  <a:solidFill>
                    <a:srgbClr val="5236B8"/>
                  </a:solidFill>
                </a:rPr>
                <a:t>UP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B464708-7035-BFBC-3CAA-2FDF446D005E}"/>
                </a:ext>
              </a:extLst>
            </p:cNvPr>
            <p:cNvSpPr txBox="1"/>
            <p:nvPr/>
          </p:nvSpPr>
          <p:spPr>
            <a:xfrm>
              <a:off x="9383473" y="4590213"/>
              <a:ext cx="1030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b="1" noProof="0" dirty="0">
                  <a:solidFill>
                    <a:srgbClr val="5236B8"/>
                  </a:solidFill>
                </a:rPr>
                <a:t>DOWN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3044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32083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The dentist wears a mask and gloves when they check my teeth.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E2DB0-AB8E-7739-571B-02FF2DA813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8263"/>
          <a:stretch>
            <a:fillRect/>
          </a:stretch>
        </p:blipFill>
        <p:spPr>
          <a:xfrm>
            <a:off x="1529916" y="1505564"/>
            <a:ext cx="6084168" cy="4421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6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457200" y="245973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The dentist will put a bib on me to keep my shirt clean.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3C2E0D-326C-7EE2-4F15-2AB31E3942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626" t="17475" r="17713" b="388"/>
          <a:stretch>
            <a:fillRect/>
          </a:stretch>
        </p:blipFill>
        <p:spPr>
          <a:xfrm>
            <a:off x="1676518" y="1473734"/>
            <a:ext cx="5790964" cy="4424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967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58" y="196640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noProof="0" dirty="0"/>
              <a:t>The dentist will turn on a bright light so they can see all my teeth.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27583" y="4989581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noProof="0" dirty="0"/>
              <a:t>If I want to, I can wear sunglasses to protect my eyes from the light.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79CE50-740B-2C5B-F463-2242947E84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263" r="9467"/>
          <a:stretch>
            <a:fillRect/>
          </a:stretch>
        </p:blipFill>
        <p:spPr>
          <a:xfrm>
            <a:off x="1805637" y="1405532"/>
            <a:ext cx="5532723" cy="345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70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8136" y="520104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noProof="0" dirty="0"/>
              <a:t>I will open my mouth really big and hold it open so the dentist can see all my teeth.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2BC3C7-DCFE-25BF-7359-DB109C88011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78" t="13502" r="31856"/>
          <a:stretch>
            <a:fillRect/>
          </a:stretch>
        </p:blipFill>
        <p:spPr>
          <a:xfrm>
            <a:off x="495042" y="2009018"/>
            <a:ext cx="4014920" cy="36558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C67076-7673-C67B-E5CC-5E9779E5B0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951" b="1592"/>
          <a:stretch>
            <a:fillRect/>
          </a:stretch>
        </p:blipFill>
        <p:spPr>
          <a:xfrm>
            <a:off x="4680910" y="2009018"/>
            <a:ext cx="4014920" cy="365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63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688" y="371270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noProof="0" dirty="0"/>
              <a:t>The dentist will use some silver tools to see and count all my teeth.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807916-9648-836F-E751-3A723EA0C8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38" t="1569" r="13376" b="6296"/>
          <a:stretch>
            <a:fillRect/>
          </a:stretch>
        </p:blipFill>
        <p:spPr>
          <a:xfrm>
            <a:off x="1860947" y="1610750"/>
            <a:ext cx="5422106" cy="433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733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3220" y="566831"/>
            <a:ext cx="7920880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CA" sz="3200" noProof="0" dirty="0"/>
              <a:t>The dentist might use a toothbrush and some water to touch and clean my teeth. </a:t>
            </a:r>
          </a:p>
        </p:txBody>
      </p:sp>
      <p:pic>
        <p:nvPicPr>
          <p:cNvPr id="8194" name="Picture 2" descr="http://img.ehowcdn.com/article-new/ehow/images/a06/t9/ve/benefits-dental-cleaning_-1.1-800x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20" y="2219094"/>
            <a:ext cx="4088780" cy="306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kfb1.files.wordpress.com/2007/07/isaac-at-dentist-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-133" r="274" b="17158"/>
          <a:stretch>
            <a:fillRect/>
          </a:stretch>
        </p:blipFill>
        <p:spPr bwMode="auto">
          <a:xfrm>
            <a:off x="4951100" y="2219094"/>
            <a:ext cx="3803516" cy="306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732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7CF137-590E-264C-71E2-7D971F630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875A95F-89C2-CE7D-D6A9-29B96EB43459}"/>
              </a:ext>
            </a:extLst>
          </p:cNvPr>
          <p:cNvSpPr txBox="1"/>
          <p:nvPr/>
        </p:nvSpPr>
        <p:spPr>
          <a:xfrm>
            <a:off x="467544" y="254216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noProof="0" dirty="0"/>
              <a:t>Sometimes the dentist might take special pictures of my teeth called X-rays.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658468-D2AE-4D3B-0406-C713149BA8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750" b="3841"/>
          <a:stretch>
            <a:fillRect/>
          </a:stretch>
        </p:blipFill>
        <p:spPr>
          <a:xfrm>
            <a:off x="5419366" y="1514649"/>
            <a:ext cx="3257533" cy="3538108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DAEA9CD-DC20-5A49-AE9E-EE19BA1F4B76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5181965" y="3290500"/>
            <a:ext cx="2001155" cy="138500"/>
          </a:xfrm>
          <a:prstGeom prst="straightConnector1">
            <a:avLst/>
          </a:prstGeom>
          <a:ln w="139700">
            <a:solidFill>
              <a:srgbClr val="FFD347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C7EAF26-F4C8-D477-4133-EF92172ACC0D}"/>
              </a:ext>
            </a:extLst>
          </p:cNvPr>
          <p:cNvSpPr txBox="1"/>
          <p:nvPr/>
        </p:nvSpPr>
        <p:spPr>
          <a:xfrm>
            <a:off x="3956833" y="2828835"/>
            <a:ext cx="1225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b="1" noProof="0" dirty="0"/>
              <a:t>This is how you take an</a:t>
            </a:r>
          </a:p>
          <a:p>
            <a:pPr algn="ctr"/>
            <a:r>
              <a:rPr lang="en-CA" b="1" noProof="0" dirty="0"/>
              <a:t>x-ray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3A6774-58B0-0221-BB84-4CFA50E3A6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598" b="4015"/>
          <a:stretch>
            <a:fillRect/>
          </a:stretch>
        </p:blipFill>
        <p:spPr>
          <a:xfrm>
            <a:off x="611560" y="1478393"/>
            <a:ext cx="2819789" cy="34000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601451-9CFC-30FF-5762-6B93B3B83066}"/>
              </a:ext>
            </a:extLst>
          </p:cNvPr>
          <p:cNvSpPr txBox="1"/>
          <p:nvPr/>
        </p:nvSpPr>
        <p:spPr>
          <a:xfrm>
            <a:off x="611560" y="5052757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noProof="0" dirty="0"/>
              <a:t>They will ask me to bite down on some plastic and wear a heavy blanket.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B0CA8FA-7075-7383-72F7-824095AB5B2F}"/>
              </a:ext>
            </a:extLst>
          </p:cNvPr>
          <p:cNvCxnSpPr>
            <a:cxnSpLocks/>
          </p:cNvCxnSpPr>
          <p:nvPr/>
        </p:nvCxnSpPr>
        <p:spPr>
          <a:xfrm flipH="1">
            <a:off x="2903432" y="3586480"/>
            <a:ext cx="1053401" cy="266183"/>
          </a:xfrm>
          <a:prstGeom prst="straightConnector1">
            <a:avLst/>
          </a:prstGeom>
          <a:ln w="139700">
            <a:solidFill>
              <a:srgbClr val="FFD347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920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785F3-A3BC-4556-32C6-81ABEFCAE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68732"/>
          </a:xfrm>
        </p:spPr>
        <p:txBody>
          <a:bodyPr>
            <a:normAutofit/>
          </a:bodyPr>
          <a:lstStyle/>
          <a:p>
            <a:r>
              <a:rPr lang="en-CA" noProof="0" dirty="0">
                <a:ea typeface="Calibri"/>
                <a:cs typeface="Calibri"/>
              </a:rPr>
              <a:t>If I feel uncomfortable, I can ask for a break or to stop.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9E2C7E-CA1C-5AF7-2817-EB5B20BFBD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234" t="9449" r="23148" b="10447"/>
          <a:stretch>
            <a:fillRect/>
          </a:stretch>
        </p:blipFill>
        <p:spPr>
          <a:xfrm>
            <a:off x="1162050" y="2211190"/>
            <a:ext cx="3409950" cy="3334215"/>
          </a:xfrm>
          <a:prstGeom prst="rect">
            <a:avLst/>
          </a:prstGeom>
        </p:spPr>
      </p:pic>
      <p:pic>
        <p:nvPicPr>
          <p:cNvPr id="4" name="Picture 3" descr="The image shows a yellow button with a black X shape, resembling a play/pause button on a device.&#10;&#10;AI-generated content may be incorrect.">
            <a:extLst>
              <a:ext uri="{FF2B5EF4-FFF2-40B4-BE49-F238E27FC236}">
                <a16:creationId xmlns:a16="http://schemas.microsoft.com/office/drawing/2014/main" id="{77B93E9D-5555-5158-E389-7F95686EAF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3" t="7361" r="17162" b="9167"/>
          <a:stretch>
            <a:fillRect/>
          </a:stretch>
        </p:blipFill>
        <p:spPr>
          <a:xfrm>
            <a:off x="5024109" y="2386822"/>
            <a:ext cx="3077252" cy="298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26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3" y="332656"/>
            <a:ext cx="8208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When I am finished the dentist might give me a new toothbrush and a special toy prize.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F2CB7-69BE-AFA6-3495-9CCDEDD394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375" t="23918" r="27951"/>
          <a:stretch>
            <a:fillRect/>
          </a:stretch>
        </p:blipFill>
        <p:spPr>
          <a:xfrm>
            <a:off x="467544" y="2225267"/>
            <a:ext cx="3945994" cy="3698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BBECE6-658F-AB0F-0072-2FA0F13AB8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482" t="1868" r="20249" b="2147"/>
          <a:stretch>
            <a:fillRect/>
          </a:stretch>
        </p:blipFill>
        <p:spPr>
          <a:xfrm>
            <a:off x="4730463" y="2225267"/>
            <a:ext cx="3945994" cy="369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71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34571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noProof="0" dirty="0"/>
              <a:t>Everyone will be so proud of me for going to the dentist!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80031E-F46D-0974-BF5F-C3BD695034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69" r="12201"/>
          <a:stretch>
            <a:fillRect/>
          </a:stretch>
        </p:blipFill>
        <p:spPr>
          <a:xfrm>
            <a:off x="1758164" y="1669515"/>
            <a:ext cx="5627671" cy="420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66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A53B3-75A7-02CE-BA76-06F416481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634AF9-303B-6C94-5F1A-437E7EBE8216}"/>
              </a:ext>
            </a:extLst>
          </p:cNvPr>
          <p:cNvSpPr txBox="1"/>
          <p:nvPr/>
        </p:nvSpPr>
        <p:spPr>
          <a:xfrm>
            <a:off x="426957" y="354471"/>
            <a:ext cx="829008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b="1" noProof="0" dirty="0">
                <a:latin typeface="+mj-lt"/>
              </a:rPr>
              <a:t>To learn more about dental visits, check out these resources. </a:t>
            </a:r>
          </a:p>
          <a:p>
            <a:pPr algn="ctr"/>
            <a:endParaRPr lang="en-CA" sz="3200" b="1" noProof="0" dirty="0">
              <a:latin typeface="+mj-lt"/>
            </a:endParaRPr>
          </a:p>
          <a:p>
            <a:pPr algn="ctr"/>
            <a:r>
              <a:rPr lang="en-CA" sz="2000" b="1" noProof="0" dirty="0">
                <a:latin typeface="+mj-lt"/>
              </a:rPr>
              <a:t>To visit, click</a:t>
            </a:r>
            <a:r>
              <a:rPr lang="en-US" sz="2000" b="1" dirty="0">
                <a:solidFill>
                  <a:srgbClr val="2E2E2E"/>
                </a:solidFill>
                <a:latin typeface="+mj-lt"/>
                <a:ea typeface="TT Norms"/>
                <a:cs typeface="TT Norms"/>
                <a:sym typeface="TT Norms"/>
              </a:rPr>
              <a:t> or scan the QR codes.</a:t>
            </a:r>
          </a:p>
        </p:txBody>
      </p:sp>
      <p:pic>
        <p:nvPicPr>
          <p:cNvPr id="12" name="Picture 11" descr="Canada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EF166DCF-1AE5-16E5-5BCA-A47CBDB10D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25" y="4465067"/>
            <a:ext cx="2865065" cy="945386"/>
          </a:xfrm>
          <a:prstGeom prst="rect">
            <a:avLst/>
          </a:prstGeom>
        </p:spPr>
      </p:pic>
      <p:pic>
        <p:nvPicPr>
          <p:cNvPr id="14" name="Picture 13" descr="Alberta&#10;&#10;AI-generated content may be incorrect.">
            <a:hlinkClick r:id="rId5"/>
            <a:extLst>
              <a:ext uri="{FF2B5EF4-FFF2-40B4-BE49-F238E27FC236}">
                <a16:creationId xmlns:a16="http://schemas.microsoft.com/office/drawing/2014/main" id="{D010BA6E-7DC1-A630-226E-FFC72B4054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10" y="4095337"/>
            <a:ext cx="2280520" cy="1315116"/>
          </a:xfrm>
          <a:prstGeom prst="rect">
            <a:avLst/>
          </a:prstGeom>
        </p:spPr>
      </p:pic>
      <p:sp>
        <p:nvSpPr>
          <p:cNvPr id="15" name="TextBox 32">
            <a:extLst>
              <a:ext uri="{FF2B5EF4-FFF2-40B4-BE49-F238E27FC236}">
                <a16:creationId xmlns:a16="http://schemas.microsoft.com/office/drawing/2014/main" id="{50759BF9-4BC3-5F8E-1C71-92DD3EFFB36E}"/>
              </a:ext>
            </a:extLst>
          </p:cNvPr>
          <p:cNvSpPr txBox="1"/>
          <p:nvPr/>
        </p:nvSpPr>
        <p:spPr>
          <a:xfrm>
            <a:off x="2765314" y="5790443"/>
            <a:ext cx="3613369" cy="246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600" i="1" dirty="0"/>
              <a:t>Photo credit: Canva.com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7AC73EB-978B-FE4C-3639-E013187AA908}"/>
              </a:ext>
            </a:extLst>
          </p:cNvPr>
          <p:cNvGrpSpPr/>
          <p:nvPr/>
        </p:nvGrpSpPr>
        <p:grpSpPr>
          <a:xfrm>
            <a:off x="5392183" y="2606718"/>
            <a:ext cx="2892607" cy="1149877"/>
            <a:chOff x="822061" y="2588683"/>
            <a:chExt cx="2892607" cy="1149877"/>
          </a:xfrm>
        </p:grpSpPr>
        <p:sp>
          <p:nvSpPr>
            <p:cNvPr id="3" name="TextBox 32">
              <a:extLst>
                <a:ext uri="{FF2B5EF4-FFF2-40B4-BE49-F238E27FC236}">
                  <a16:creationId xmlns:a16="http://schemas.microsoft.com/office/drawing/2014/main" id="{6B711125-6336-6CBB-2973-A62A52CDB96A}"/>
                </a:ext>
              </a:extLst>
            </p:cNvPr>
            <p:cNvSpPr txBox="1"/>
            <p:nvPr/>
          </p:nvSpPr>
          <p:spPr>
            <a:xfrm>
              <a:off x="822061" y="2671179"/>
              <a:ext cx="1628511" cy="98488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5236B8"/>
                  </a:solidFill>
                </a:rPr>
                <a:t>Supporting Dental Visits and Oral Hygiene Webinar</a:t>
              </a:r>
            </a:p>
          </p:txBody>
        </p:sp>
        <p:pic>
          <p:nvPicPr>
            <p:cNvPr id="17" name="Picture 16" descr="The image depicts a QR code, which is a two-dimensional barcode that can be scanned by a QR reader to access information or perform a specific action.&#10;&#10;AI-generated content may be incorrect.">
              <a:hlinkClick r:id="rId7"/>
              <a:extLst>
                <a:ext uri="{FF2B5EF4-FFF2-40B4-BE49-F238E27FC236}">
                  <a16:creationId xmlns:a16="http://schemas.microsoft.com/office/drawing/2014/main" id="{BED4D639-113A-6C61-B3D3-DF1075ACD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4791" y="2588683"/>
              <a:ext cx="1149877" cy="1149877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CAE87F7-35C6-2D4A-07A2-095A13CD36BF}"/>
              </a:ext>
            </a:extLst>
          </p:cNvPr>
          <p:cNvGrpSpPr/>
          <p:nvPr/>
        </p:nvGrpSpPr>
        <p:grpSpPr>
          <a:xfrm>
            <a:off x="859210" y="2606718"/>
            <a:ext cx="3394820" cy="1149877"/>
            <a:chOff x="4962524" y="2588683"/>
            <a:chExt cx="3394820" cy="1149877"/>
          </a:xfrm>
        </p:grpSpPr>
        <p:sp>
          <p:nvSpPr>
            <p:cNvPr id="6" name="TextBox 32">
              <a:extLst>
                <a:ext uri="{FF2B5EF4-FFF2-40B4-BE49-F238E27FC236}">
                  <a16:creationId xmlns:a16="http://schemas.microsoft.com/office/drawing/2014/main" id="{D0C32EBC-A147-0EEA-6863-F6AC7A8F08D3}"/>
                </a:ext>
              </a:extLst>
            </p:cNvPr>
            <p:cNvSpPr txBox="1"/>
            <p:nvPr/>
          </p:nvSpPr>
          <p:spPr>
            <a:xfrm>
              <a:off x="4962524" y="2671179"/>
              <a:ext cx="2059977" cy="98488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5236B8"/>
                  </a:solidFill>
                </a:rPr>
                <a:t>Going to the Dentist: A Toolkit to Support Dental Visits and Dental Practitioners</a:t>
              </a:r>
              <a:endParaRPr lang="en-US" sz="1400" b="1" dirty="0">
                <a:solidFill>
                  <a:srgbClr val="5236B8"/>
                </a:solidFill>
                <a:latin typeface="TT Norms"/>
                <a:ea typeface="TT Norms"/>
                <a:cs typeface="TT Norms"/>
                <a:sym typeface="TT Norms"/>
              </a:endParaRPr>
            </a:p>
          </p:txBody>
        </p:sp>
        <p:pic>
          <p:nvPicPr>
            <p:cNvPr id="19" name="Picture 18" descr="The image displays a QR code, which is a two-dimensional barcode that can be scanned using a QR code reader to reveal a link or information.&#10;&#10;AI-generated content may be incorrect.">
              <a:hlinkClick r:id="rId9"/>
              <a:extLst>
                <a:ext uri="{FF2B5EF4-FFF2-40B4-BE49-F238E27FC236}">
                  <a16:creationId xmlns:a16="http://schemas.microsoft.com/office/drawing/2014/main" id="{F3F3E64D-1FE6-7538-4558-D825DEA9D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7467" y="2588683"/>
              <a:ext cx="1149877" cy="11498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0233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T Norms Pro"/>
        <a:ea typeface=""/>
        <a:cs typeface=""/>
      </a:majorFont>
      <a:minorFont>
        <a:latin typeface="TT Norm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625f6b-87a2-43ff-904b-709dc5f823f1">
      <Terms xmlns="http://schemas.microsoft.com/office/infopath/2007/PartnerControls"/>
    </lcf76f155ced4ddcb4097134ff3c332f>
    <TaxCatchAll xmlns="16ea6538-06a6-40a2-aaa8-7003d264c6a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EF12287B30D740BBE1D7CCF0C1CD7F" ma:contentTypeVersion="19" ma:contentTypeDescription="Create a new document." ma:contentTypeScope="" ma:versionID="05df7d50220b476424b88840bb807c08">
  <xsd:schema xmlns:xsd="http://www.w3.org/2001/XMLSchema" xmlns:xs="http://www.w3.org/2001/XMLSchema" xmlns:p="http://schemas.microsoft.com/office/2006/metadata/properties" xmlns:ns2="24625f6b-87a2-43ff-904b-709dc5f823f1" xmlns:ns3="16ea6538-06a6-40a2-aaa8-7003d264c6a1" targetNamespace="http://schemas.microsoft.com/office/2006/metadata/properties" ma:root="true" ma:fieldsID="0f031b5dc3d116605636b765e2ad443b" ns2:_="" ns3:_="">
    <xsd:import namespace="24625f6b-87a2-43ff-904b-709dc5f823f1"/>
    <xsd:import namespace="16ea6538-06a6-40a2-aaa8-7003d264c6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625f6b-87a2-43ff-904b-709dc5f823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3a9b6bdd-a095-42a1-ad5c-549002b1cd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ea6538-06a6-40a2-aaa8-7003d264c6a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a2c16eb-42a5-4bfd-a9e0-f9adaafbb041}" ma:internalName="TaxCatchAll" ma:showField="CatchAllData" ma:web="16ea6538-06a6-40a2-aaa8-7003d264c6a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954AE9-78D8-4462-BD61-454BC0DA6E47}">
  <ds:schemaRefs>
    <ds:schemaRef ds:uri="http://schemas.microsoft.com/office/2006/metadata/properties"/>
    <ds:schemaRef ds:uri="http://schemas.microsoft.com/office/infopath/2007/PartnerControls"/>
    <ds:schemaRef ds:uri="24625f6b-87a2-43ff-904b-709dc5f823f1"/>
    <ds:schemaRef ds:uri="16ea6538-06a6-40a2-aaa8-7003d264c6a1"/>
  </ds:schemaRefs>
</ds:datastoreItem>
</file>

<file path=customXml/itemProps2.xml><?xml version="1.0" encoding="utf-8"?>
<ds:datastoreItem xmlns:ds="http://schemas.openxmlformats.org/officeDocument/2006/customXml" ds:itemID="{B67DF7D9-0C7B-40E0-92AC-D0573910B7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625f6b-87a2-43ff-904b-709dc5f823f1"/>
    <ds:schemaRef ds:uri="16ea6538-06a6-40a2-aaa8-7003d264c6a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0D2CE3-B97E-423C-A87B-2CCEC87046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681</Words>
  <Application>Microsoft Office PowerPoint</Application>
  <PresentationFormat>On-screen Show (4:3)</PresentationFormat>
  <Paragraphs>85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Segoe UI</vt:lpstr>
      <vt:lpstr>TT Norms</vt:lpstr>
      <vt:lpstr>TT Norms Pro</vt:lpstr>
      <vt:lpstr>Office Theme</vt:lpstr>
      <vt:lpstr>PowerPoint Presentation</vt:lpstr>
      <vt:lpstr>PowerPoint Presentation</vt:lpstr>
      <vt:lpstr>PowerPoint Presentation</vt:lpstr>
      <vt:lpstr>PowerPoint Presentation</vt:lpstr>
      <vt:lpstr>I can bring my favourite items from home to help me feel comfortable.</vt:lpstr>
      <vt:lpstr>PowerPoint Presentation</vt:lpstr>
      <vt:lpstr>PowerPoint Presentation</vt:lpstr>
      <vt:lpstr>The dentist will put a bib on me to keep my shirt clean.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If I feel uncomfortable, I can ask for a break or to stop.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Bri Gordon</cp:lastModifiedBy>
  <cp:revision>7</cp:revision>
  <dcterms:created xsi:type="dcterms:W3CDTF">2012-10-26T20:04:47Z</dcterms:created>
  <dcterms:modified xsi:type="dcterms:W3CDTF">2026-06-28T22:51:47Z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0x0101005AEF12287B30D740BBE1D7CCF0C1CD7F</vt:lpwstr>
  </property>
</Properties>
</file>